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31BB-4041-4CC6-AA2A-BA4F9B75F20B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6CC76-17E3-41E2-9FC5-1AC5032A9151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6CC76-17E3-41E2-9FC5-1AC5032A9151}" type="slidenum">
              <a:rPr lang="bs-Latn-BA" smtClean="0"/>
              <a:pPr/>
              <a:t>2</a:t>
            </a:fld>
            <a:endParaRPr lang="bs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4E84-7C85-47A2-B8B0-06888A09914F}" type="datetimeFigureOut">
              <a:rPr lang="sr-Latn-CS" smtClean="0"/>
              <a:pPr/>
              <a:t>12.5.2015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E539-F7A1-48B6-97A0-006796A06B2A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0" y="2500306"/>
            <a:ext cx="9144000" cy="1470025"/>
          </a:xfrm>
        </p:spPr>
        <p:txBody>
          <a:bodyPr>
            <a:normAutofit/>
          </a:bodyPr>
          <a:lstStyle/>
          <a:p>
            <a:r>
              <a:rPr lang="de-DE" sz="2200" b="1" dirty="0" smtClean="0">
                <a:latin typeface="Times New Roman" pitchFamily="18" charset="0"/>
                <a:cs typeface="Times New Roman" pitchFamily="18" charset="0"/>
              </a:rPr>
              <a:t>OPASNOSTI OD STATIČKOG ELEKTRICITETA U PODZEMNIM METANSKIM RUDNICIMA UGLJA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2049" name="Picture 2" descr="logo CG KO CIG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1113" y="0"/>
            <a:ext cx="1512887" cy="9588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4727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CRNOGORSKI KOMITET MEĐUNARODNOG VIJEĆA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ZA VELIKE ELEKTRIČNE MREŽE - CIGRE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0" y="57864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400" dirty="0" smtClean="0">
                <a:latin typeface="Times New Roman" pitchFamily="18" charset="0"/>
                <a:cs typeface="Times New Roman" pitchFamily="18" charset="0"/>
              </a:rPr>
              <a:t>                 Fehim Velić                                                                                                             Alija Muharemović</a:t>
            </a:r>
          </a:p>
          <a:p>
            <a:r>
              <a:rPr lang="bs-Latn-BA" sz="1400" dirty="0" smtClean="0">
                <a:latin typeface="Times New Roman" pitchFamily="18" charset="0"/>
                <a:cs typeface="Times New Roman" pitchFamily="18" charset="0"/>
              </a:rPr>
              <a:t>                 ZD RMU  “Kakanj” d.o.o. Kakanj                                                                         Elektrotehnički fakultet Sarajevo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0" y="14285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MJERENJE POVRŠINSKOG OTPORA VENTILACIONIH CIJEVI </a:t>
            </a:r>
            <a:endParaRPr lang="bs-Latn-BA" dirty="0" smtClean="0"/>
          </a:p>
          <a:p>
            <a:endParaRPr lang="hr-HR" b="1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Da bi ventilaciona cijev, ispunjavala uslov </a:t>
            </a:r>
            <a:r>
              <a:rPr lang="hr-HR" dirty="0" err="1" smtClean="0"/>
              <a:t>antistatičnosti</a:t>
            </a:r>
            <a:r>
              <a:rPr lang="hr-HR" dirty="0" smtClean="0"/>
              <a:t> prema važećim pravilnicima,</a:t>
            </a:r>
          </a:p>
          <a:p>
            <a:r>
              <a:rPr lang="hr-HR" dirty="0" smtClean="0"/>
              <a:t>    neophodno je da površinski otpor ventilacionih cijevi bude manji od 10</a:t>
            </a:r>
            <a:r>
              <a:rPr lang="hr-HR" baseline="30000" dirty="0" smtClean="0"/>
              <a:t>8</a:t>
            </a:r>
            <a:r>
              <a:rPr lang="hr-HR" dirty="0" smtClean="0"/>
              <a:t> Ω, a što s postiže  </a:t>
            </a:r>
          </a:p>
          <a:p>
            <a:r>
              <a:rPr lang="hr-HR" dirty="0" smtClean="0"/>
              <a:t>    izvanrednom glatkoćom unutrašnjosti ventilacionih cijevi.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Obzirom da na vrijednost površinskog otpora utiče pravilna montaža ventilacionih cijevi. </a:t>
            </a:r>
          </a:p>
          <a:p>
            <a:r>
              <a:rPr lang="hr-HR" dirty="0" smtClean="0"/>
              <a:t>    </a:t>
            </a:r>
            <a:r>
              <a:rPr lang="hr-HR" dirty="0" err="1" smtClean="0"/>
              <a:t>Najednostavniji</a:t>
            </a:r>
            <a:r>
              <a:rPr lang="hr-HR" dirty="0" smtClean="0"/>
              <a:t> način provjere da li su ventilacione cijevi pravilno montirane, sa aspekta </a:t>
            </a:r>
          </a:p>
          <a:p>
            <a:r>
              <a:rPr lang="hr-HR" dirty="0" smtClean="0"/>
              <a:t>    odvođenja statičkog elektriciteta, jeste da se izvrši mjerenje površinskog otpora između </a:t>
            </a:r>
          </a:p>
          <a:p>
            <a:r>
              <a:rPr lang="hr-HR" dirty="0" smtClean="0"/>
              <a:t>    zakački koje drže ventilacionu cijev.</a:t>
            </a:r>
            <a:endParaRPr lang="bs-Latn-BA" dirty="0" smtClean="0"/>
          </a:p>
          <a:p>
            <a:endParaRPr lang="bs-Latn-BA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524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ica 8"/>
          <p:cNvGraphicFramePr>
            <a:graphicFrameLocks noGrp="1"/>
          </p:cNvGraphicFramePr>
          <p:nvPr/>
        </p:nvGraphicFramePr>
        <p:xfrm>
          <a:off x="4214810" y="2714620"/>
          <a:ext cx="4286280" cy="3143266"/>
        </p:xfrm>
        <a:graphic>
          <a:graphicData uri="http://schemas.openxmlformats.org/drawingml/2006/table">
            <a:tbl>
              <a:tblPr/>
              <a:tblGrid>
                <a:gridCol w="572397"/>
                <a:gridCol w="2228145"/>
                <a:gridCol w="720232"/>
                <a:gridCol w="765506"/>
              </a:tblGrid>
              <a:tr h="330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Redni broj</a:t>
                      </a:r>
                      <a:endParaRPr lang="bs-Latn-B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Ventilaciona cijev broj 10  (l=15 m)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Rastojanje (m)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Otpor (MΩ)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0,40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0,42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1 - 3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1,30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0,81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1 - 4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2,20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0,90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1 - 5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3,10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1,45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1 - 6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1,20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1 - 7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4,90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1,06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1 - 8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5,80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2,07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1 - 9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6,70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1,06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1 - 10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7,60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2,08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10.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1 - 11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8,50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1,19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11.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1 - 12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9,40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1,60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12.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1 - 13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10,30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1,98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13.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1 - 14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11,20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0,90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14.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1 - 15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12,10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1,49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15.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1 - 16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13,00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16.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smtClean="0">
                          <a:latin typeface="Arial"/>
                          <a:ea typeface="Times New Roman"/>
                          <a:cs typeface="Times New Roman"/>
                        </a:rPr>
                        <a:t>Zakačka 1 - 17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13,90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1,19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17.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latin typeface="Arial"/>
                          <a:ea typeface="Times New Roman"/>
                          <a:cs typeface="Times New Roman"/>
                        </a:rPr>
                        <a:t>Zakačka 1 - 18</a:t>
                      </a:r>
                      <a:endParaRPr lang="bs-Latn-B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14,30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1,79</a:t>
                      </a:r>
                      <a:endParaRPr lang="bs-Latn-B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5500702"/>
            <a:ext cx="3786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Slika 10.  Prikaz zakački ventilacionih cijevi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214810" y="5934670"/>
            <a:ext cx="435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Tabela III.  Prikaz rezultata mjerenja površinskog otpora između zakački jedne ventilacione cijevi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14285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 </a:t>
            </a:r>
            <a:endParaRPr lang="bs-Latn-BA" dirty="0" smtClean="0"/>
          </a:p>
          <a:p>
            <a:pPr algn="ctr"/>
            <a:r>
              <a:rPr lang="hr-HR" b="1" dirty="0" smtClean="0"/>
              <a:t>ZAKLJUČAK</a:t>
            </a:r>
            <a:endParaRPr lang="bs-Latn-BA" dirty="0" smtClean="0"/>
          </a:p>
          <a:p>
            <a:r>
              <a:rPr lang="hr-HR" dirty="0" smtClean="0"/>
              <a:t> </a:t>
            </a:r>
            <a:endParaRPr lang="bs-Latn-BA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Iz navedenog u ovom radu jasno je da problem postojanja nagomilanog statičkog elektriciteta </a:t>
            </a:r>
          </a:p>
          <a:p>
            <a:r>
              <a:rPr lang="hr-HR" dirty="0" smtClean="0"/>
              <a:t>    u podzemnim rudnicima predstavlja nešto što se ni u kom smislu </a:t>
            </a:r>
            <a:r>
              <a:rPr lang="hr-HR" dirty="0" err="1" smtClean="0"/>
              <a:t>nesmije</a:t>
            </a:r>
            <a:r>
              <a:rPr lang="hr-HR" dirty="0" smtClean="0"/>
              <a:t> zanemarivati, ali uz </a:t>
            </a:r>
          </a:p>
          <a:p>
            <a:r>
              <a:rPr lang="hr-HR" dirty="0" smtClean="0"/>
              <a:t>    provođenje mjera kojima se može </a:t>
            </a:r>
            <a:r>
              <a:rPr lang="hr-HR" dirty="0" err="1" smtClean="0"/>
              <a:t>kontrolisati</a:t>
            </a:r>
            <a:r>
              <a:rPr lang="hr-HR" dirty="0" smtClean="0"/>
              <a:t> njegovo </a:t>
            </a:r>
            <a:r>
              <a:rPr lang="hr-HR" dirty="0" err="1" smtClean="0"/>
              <a:t>prisustvo</a:t>
            </a:r>
            <a:r>
              <a:rPr lang="hr-HR" dirty="0" smtClean="0"/>
              <a:t>, količina i provodljivost      </a:t>
            </a:r>
          </a:p>
          <a:p>
            <a:r>
              <a:rPr lang="hr-HR" dirty="0" smtClean="0"/>
              <a:t>    neelektričnih nosioca statičkog elektriciteta, jasno je da se 	opasnost od pojave  </a:t>
            </a:r>
          </a:p>
          <a:p>
            <a:r>
              <a:rPr lang="hr-HR" dirty="0" smtClean="0"/>
              <a:t>    elektrostatičke iskre može svesti na mjeru koja je prihvatljiva za nesmetano odvijanje  </a:t>
            </a:r>
          </a:p>
          <a:p>
            <a:r>
              <a:rPr lang="hr-HR" dirty="0" smtClean="0"/>
              <a:t>    tehnoloških procesa u podzemnim rudnicima.</a:t>
            </a:r>
            <a:endParaRPr lang="bs-Latn-BA" dirty="0" smtClean="0"/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/>
          <a:lstStyle/>
          <a:p>
            <a:r>
              <a:rPr lang="bs-Latn-BA" dirty="0" smtClean="0"/>
              <a:t>Hvala na pažnji!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0" y="28572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b="1" dirty="0" smtClean="0"/>
              <a:t>PITANJA Z DISKUSIJU</a:t>
            </a:r>
          </a:p>
          <a:p>
            <a:endParaRPr lang="bs-Latn-BA" dirty="0" smtClean="0"/>
          </a:p>
          <a:p>
            <a:pPr marL="342900" indent="-342900">
              <a:buAutoNum type="arabicPeriod"/>
            </a:pPr>
            <a:r>
              <a:rPr lang="bs-Latn-BA" dirty="0" smtClean="0"/>
              <a:t>Navedite legislativu koja uređuje zaštitu od statičkog elektriciteta, a posebno o postupku i rokovima za ispitivanja uslova radne sredine?</a:t>
            </a:r>
          </a:p>
          <a:p>
            <a:pPr marL="342900" indent="-342900"/>
            <a:endParaRPr lang="bs-Latn-BA" dirty="0" smtClean="0"/>
          </a:p>
          <a:p>
            <a:r>
              <a:rPr lang="bs-Latn-BA" dirty="0" smtClean="0"/>
              <a:t>2.   Da li je u u RMU „Kakanj“ izvršena procjena opasnosti od statičkog elektriciteta, odnosno klasifikacija i kategorizacija jama i razvrstavanje jamskih prostorija prema stepenu opasnosti od metana i eksplozivne ugljene prašine, te da li je ispitnom metodom utvrđena ispunjenost postavljenih kriterijuma?</a:t>
            </a:r>
          </a:p>
          <a:p>
            <a:endParaRPr lang="bs-Latn-BA" dirty="0" smtClean="0"/>
          </a:p>
          <a:p>
            <a:r>
              <a:rPr lang="bs-Latn-BA" dirty="0" smtClean="0"/>
              <a:t>3.   Na koji način se vrši  upravljanje rizikom u RMU „Kakanj“ i u skladu sa istim koja su primijenjena uputstva, preporuke i preventivne tehničke mjere za sprečavanje opasnosti od paljenja eksplozivne smješe, procedure za kontrolu opasnosti, opremljenost, kao i sve druge aktivnosti i postupke, koji se preduzimaju za siguran i kvalitetan rad i održavanje, radi eliminacije uzročnika paljenja usljed statičkog elektriciteta?</a:t>
            </a: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214290"/>
            <a:ext cx="9144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Pitanje br. 1:</a:t>
            </a:r>
          </a:p>
          <a:p>
            <a:endParaRPr lang="bs-Latn-BA" dirty="0" smtClean="0"/>
          </a:p>
          <a:p>
            <a:r>
              <a:rPr lang="bs-Latn-BA" dirty="0" smtClean="0"/>
              <a:t>Jedan od 83 podzakonska akta Zakona o rudarstvu FBiH (Službene novine  FBiH, broj 26), je:</a:t>
            </a:r>
          </a:p>
          <a:p>
            <a:pPr>
              <a:buFontTx/>
              <a:buChar char="-"/>
            </a:pPr>
            <a:r>
              <a:rPr lang="bs-Latn-BA" i="1" dirty="0" smtClean="0"/>
              <a:t>PRAVILNIK O TEHNIČKIM NORMATIVIMA ZA ZAŠTITU OD STATIČKOG ELEKTRICITETA (Objavljen </a:t>
            </a:r>
          </a:p>
          <a:p>
            <a:r>
              <a:rPr lang="bs-Latn-BA" i="1" dirty="0" smtClean="0"/>
              <a:t>  u "Sl. listu SFRJ", broj 62/73) </a:t>
            </a:r>
          </a:p>
          <a:p>
            <a:r>
              <a:rPr lang="bs-Latn-BA" b="1" dirty="0" smtClean="0"/>
              <a:t>Član 28. </a:t>
            </a:r>
          </a:p>
          <a:p>
            <a:r>
              <a:rPr lang="bs-Latn-BA" dirty="0" smtClean="0"/>
              <a:t>Izuzetno od odredbe člana 26. i glave III ovog pravilnika, koji utvrđuju mjesta ugrožena od eksplozivnih smeša, treba pri novim tehnološkim postupcima i upotrebi novih materijala ispitati da li postoji opasnost od statičkog elektriciteta kad je u pitanju postupak u atmosferi eksplozivnih smeša. Ako se utvrdi da postoji opasnost od statičkog elektriciteta, treba preduzeti odgovarajuće mere zaštite. </a:t>
            </a:r>
          </a:p>
          <a:p>
            <a:endParaRPr lang="bs-Latn-BA" i="1" dirty="0" smtClean="0"/>
          </a:p>
          <a:p>
            <a:r>
              <a:rPr lang="pl-PL" dirty="0" smtClean="0"/>
              <a:t>P  R  A  V  I  L  N  I  </a:t>
            </a:r>
            <a:r>
              <a:rPr lang="pl-PL" dirty="0" smtClean="0"/>
              <a:t>K  </a:t>
            </a:r>
            <a:r>
              <a:rPr lang="bs-Latn-BA" dirty="0" smtClean="0"/>
              <a:t> </a:t>
            </a:r>
            <a:r>
              <a:rPr lang="hr-HR" dirty="0" smtClean="0"/>
              <a:t>O   POGONSKOJ </a:t>
            </a:r>
            <a:r>
              <a:rPr lang="hr-HR" dirty="0" smtClean="0"/>
              <a:t>KONTROLI STATIČKOG ELEKTRICITETA U RADNIM PROSTORIJAMA I OBJEKTIMA ZD RMU ''KAKANJ'' D.O.O.  KAKANJ, decembar 2011. godine,</a:t>
            </a:r>
          </a:p>
          <a:p>
            <a:endParaRPr lang="hr-HR" dirty="0" smtClean="0"/>
          </a:p>
          <a:p>
            <a:r>
              <a:rPr lang="hr-HR" b="1" dirty="0" smtClean="0"/>
              <a:t>Član 19.</a:t>
            </a:r>
            <a:endParaRPr lang="bs-Latn-BA" b="1" dirty="0" smtClean="0"/>
          </a:p>
          <a:p>
            <a:r>
              <a:rPr lang="hr-HR" dirty="0" smtClean="0"/>
              <a:t>Redovno, a najmanje dva puta godišnje u podzemnoj </a:t>
            </a:r>
            <a:r>
              <a:rPr lang="hr-HR" dirty="0" err="1" smtClean="0"/>
              <a:t>ekeploataciji</a:t>
            </a:r>
            <a:r>
              <a:rPr lang="hr-HR" dirty="0" smtClean="0"/>
              <a:t>, </a:t>
            </a:r>
            <a:r>
              <a:rPr lang="hr-HR" dirty="0" err="1" smtClean="0"/>
              <a:t>magacinima</a:t>
            </a:r>
            <a:r>
              <a:rPr lang="hr-HR" dirty="0" smtClean="0"/>
              <a:t> eksploziva i benzinskim pumpama i jedan puta godišnje kod svih ostalih postrojenja, vršiti mjerenje otpornosti sistema uzemljenja i otpora galvanskih veza za odvođenje statičkog elektriciteta. Mjerenje otpornosti sistema uzemljenja i otpora galvanskih veza vršiti također prilikom </a:t>
            </a:r>
            <a:r>
              <a:rPr lang="hr-HR" dirty="0" err="1" smtClean="0"/>
              <a:t>instalisanja</a:t>
            </a:r>
            <a:r>
              <a:rPr lang="hr-HR" dirty="0" smtClean="0"/>
              <a:t> novog postrojenja, prilikom </a:t>
            </a:r>
            <a:r>
              <a:rPr lang="hr-HR" dirty="0" err="1" smtClean="0"/>
              <a:t>pomjeranja</a:t>
            </a:r>
            <a:r>
              <a:rPr lang="hr-HR" dirty="0" smtClean="0"/>
              <a:t> postrojenja na novu lokaciju, remonta i </a:t>
            </a:r>
            <a:r>
              <a:rPr lang="hr-HR" dirty="0" err="1" smtClean="0"/>
              <a:t>čiščenja</a:t>
            </a:r>
            <a:r>
              <a:rPr lang="hr-HR" dirty="0" smtClean="0"/>
              <a:t> postrojenja (ili u slučaju bilo kakvih radova na objektu ili postrojenju, koji uključuju i radove na uzemljenju).</a:t>
            </a:r>
            <a:endParaRPr lang="bs-Latn-BA" dirty="0" smtClean="0"/>
          </a:p>
          <a:p>
            <a:endParaRPr lang="hr-HR" dirty="0" smtClean="0"/>
          </a:p>
          <a:p>
            <a:endParaRPr lang="bs-Latn-BA" dirty="0" smtClean="0"/>
          </a:p>
          <a:p>
            <a:endParaRPr lang="bs-Latn-BA" i="1" dirty="0" smtClean="0"/>
          </a:p>
          <a:p>
            <a:endParaRPr lang="bs-Latn-B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21429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Pitanje br. 2:</a:t>
            </a:r>
          </a:p>
          <a:p>
            <a:endParaRPr lang="bs-Latn-BA" dirty="0" smtClean="0"/>
          </a:p>
          <a:p>
            <a:r>
              <a:rPr lang="bs-Latn-BA" dirty="0" smtClean="0"/>
              <a:t>Nije izvršena procjena opasnosti os statičkog elektriciteta, ali je izvršena kategorizacija prostorija prema stepenu opasnosti od metana i eksplozivne ugljene prašine prema kojoj su sve prostorije podijenje u I i II grupu, što periodično potvđuje kroz izradu elaborata, koji sadrži određena mjerenja i ispitivanja.</a:t>
            </a:r>
          </a:p>
          <a:p>
            <a:endParaRPr lang="bs-Latn-BA" dirty="0" smtClean="0"/>
          </a:p>
          <a:p>
            <a:r>
              <a:rPr lang="bs-Latn-BA" dirty="0" smtClean="0"/>
              <a:t>Pitanje br. 3:</a:t>
            </a:r>
          </a:p>
          <a:p>
            <a:endParaRPr lang="bs-Latn-BA" dirty="0" smtClean="0"/>
          </a:p>
          <a:p>
            <a:r>
              <a:rPr lang="bs-Latn-BA" dirty="0" smtClean="0"/>
              <a:t>Prije svega regulisano Pravilnikom o pogonskoj kontroli statičkog elektriciteta, a zatim nabavkom i održavanjem električne i neelektrične opreme koja je namojenjena za upotrebu u rudnicima ugroženim metanom i opasnom ugljenom prašinim</a:t>
            </a:r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0" y="285728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 smtClean="0"/>
          </a:p>
          <a:p>
            <a:pPr algn="ctr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UVOD</a:t>
            </a:r>
          </a:p>
          <a:p>
            <a:pPr algn="ctr"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Termin statički elektricitet, kao što mu samo ime govori, prvobitno se vezivao za </a:t>
            </a:r>
            <a:r>
              <a:rPr lang="hr-HR" dirty="0" err="1" smtClean="0"/>
              <a:t>naelektrisanje</a:t>
            </a:r>
            <a:r>
              <a:rPr lang="hr-HR" dirty="0" smtClean="0"/>
              <a:t> </a:t>
            </a:r>
          </a:p>
          <a:p>
            <a:r>
              <a:rPr lang="hr-HR" dirty="0" smtClean="0"/>
              <a:t>    u stanju mirovanja, međutim vremenom je postalo jasno da </a:t>
            </a:r>
            <a:r>
              <a:rPr lang="hr-HR" dirty="0" err="1" smtClean="0"/>
              <a:t>naelektrisanje</a:t>
            </a:r>
            <a:r>
              <a:rPr lang="hr-HR" dirty="0" smtClean="0"/>
              <a:t> može biti u stanju  </a:t>
            </a:r>
          </a:p>
          <a:p>
            <a:r>
              <a:rPr lang="hr-HR" dirty="0" smtClean="0"/>
              <a:t>    mirovanja ali i u pokretu,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Proučavanje ovog fenomena obuhvata proučavanje uzročnika </a:t>
            </a:r>
            <a:r>
              <a:rPr lang="hr-HR" dirty="0" err="1" smtClean="0"/>
              <a:t>generisanja</a:t>
            </a:r>
            <a:r>
              <a:rPr lang="hr-HR" dirty="0" smtClean="0"/>
              <a:t> statičkog  </a:t>
            </a:r>
          </a:p>
          <a:p>
            <a:r>
              <a:rPr lang="hr-HR" dirty="0" smtClean="0"/>
              <a:t>    elektriciteta, akumulaciju </a:t>
            </a:r>
            <a:r>
              <a:rPr lang="hr-HR" dirty="0" err="1" smtClean="0"/>
              <a:t>naelektrisanja</a:t>
            </a:r>
            <a:r>
              <a:rPr lang="hr-HR" dirty="0" smtClean="0"/>
              <a:t> na materijalima, kao i odvođenje (rasipanje) </a:t>
            </a:r>
          </a:p>
          <a:p>
            <a:r>
              <a:rPr lang="hr-HR" dirty="0" smtClean="0"/>
              <a:t>    akumuliranog </a:t>
            </a:r>
            <a:r>
              <a:rPr lang="hr-HR" dirty="0" err="1" smtClean="0"/>
              <a:t>naelektrisanja</a:t>
            </a:r>
            <a:r>
              <a:rPr lang="hr-HR" dirty="0" smtClean="0"/>
              <a:t>.</a:t>
            </a:r>
            <a:endParaRPr lang="bs-Latn-BA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bs-Latn-BA" dirty="0"/>
          </a:p>
        </p:txBody>
      </p:sp>
      <p:pic>
        <p:nvPicPr>
          <p:cNvPr id="1026" name="Grafikon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47339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6143644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Slika1.  Procentualna raspodjela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uzručnika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eksplozija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27606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Kada je u pitanju podzemna eksploatacija uglja, najugroženije prostorije sa stanovišta opasnosti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od formiranja eksplozivne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smješe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su separatno provjetravane prostorije,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tj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hodnici u toku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njihove izrade, tako za ove prostorije zakonska regulativa propisuje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najstrožije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kriterije.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Da bi došlo do bilo koje eksplozije potrebno je da budu ispunjena tri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uskova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odnosno da su u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određenom prostoru istovremeno prisutni kisik, zapaljiva supstanca (u rudnicima se najčešće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radi o metanu) i da postoji izvor paljenja. Kada je u pitanju statički elektricitet to je pojava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elektrostatskog luka.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r-HR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r-HR" dirty="0" smtClean="0"/>
              <a:t>Da bi se nešto moglo smatrati izvorom paljenja potrebno je da taj izvor bude u stanju zapaliti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0" smtClean="0"/>
              <a:t>    određene zapaljive materijale i </a:t>
            </a:r>
            <a:r>
              <a:rPr lang="hr-HR" dirty="0" err="1" smtClean="0"/>
              <a:t>smješe</a:t>
            </a:r>
            <a:r>
              <a:rPr lang="hr-HR" dirty="0" smtClean="0"/>
              <a:t>, odnosno da može razviti temperaturu paljenja i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0" smtClean="0"/>
              <a:t>    minimalnu energiju paljenja (MEP) materijala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r-HR" dirty="0" err="1" smtClean="0"/>
              <a:t>Usljed</a:t>
            </a:r>
            <a:r>
              <a:rPr lang="hr-HR" dirty="0" smtClean="0"/>
              <a:t> strujanja zraka kroz ventilacionu cijev brzinom </a:t>
            </a:r>
            <a:r>
              <a:rPr lang="hr-HR" i="1" dirty="0" smtClean="0"/>
              <a:t>v(t)</a:t>
            </a:r>
            <a:r>
              <a:rPr lang="hr-HR" dirty="0" smtClean="0"/>
              <a:t> (</a:t>
            </a:r>
            <a:r>
              <a:rPr lang="hr-HR" dirty="0" err="1" smtClean="0"/>
              <a:t>m</a:t>
            </a:r>
            <a:r>
              <a:rPr lang="hr-HR" dirty="0" smtClean="0"/>
              <a:t>/s), u prostoru sa povećanom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0" smtClean="0"/>
              <a:t>    koncentracijom eksplozivnih </a:t>
            </a:r>
            <a:r>
              <a:rPr lang="hr-HR" dirty="0" err="1" smtClean="0"/>
              <a:t>smješa</a:t>
            </a:r>
            <a:r>
              <a:rPr lang="hr-HR" dirty="0" smtClean="0"/>
              <a:t>, na  unutrašnjoj i vanjskoj površini ventilacione cijevi dolazi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0" smtClean="0"/>
              <a:t>    do nastajanja električnih </a:t>
            </a:r>
            <a:r>
              <a:rPr lang="hr-HR" dirty="0" err="1" smtClean="0"/>
              <a:t>opterečenja</a:t>
            </a:r>
            <a:r>
              <a:rPr lang="hr-HR" dirty="0" smtClean="0"/>
              <a:t> </a:t>
            </a:r>
            <a:r>
              <a:rPr lang="hr-HR" i="1" dirty="0" smtClean="0"/>
              <a:t>q(t)</a:t>
            </a:r>
            <a:r>
              <a:rPr lang="hr-HR" dirty="0" smtClean="0"/>
              <a:t> odnosno </a:t>
            </a:r>
            <a:r>
              <a:rPr lang="hr-HR" dirty="0" err="1" smtClean="0"/>
              <a:t>jonizovanih</a:t>
            </a:r>
            <a:r>
              <a:rPr lang="hr-HR" dirty="0" smtClean="0"/>
              <a:t> molekula </a:t>
            </a:r>
            <a:r>
              <a:rPr lang="hr-HR" i="1" dirty="0" smtClean="0"/>
              <a:t>n(t).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7158" y="4929198"/>
          <a:ext cx="7929618" cy="720874"/>
        </p:xfrm>
        <a:graphic>
          <a:graphicData uri="http://schemas.openxmlformats.org/presentationml/2006/ole">
            <p:oleObj spid="_x0000_s3075" name="Jednadžba" r:id="rId3" imgW="42926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hr-H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hr-H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STATIČKI ELKTRICITET NEELKTRIČNIH UREĐAJA I DIJELOVA POSTROJENJA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hr-HR" b="1" dirty="0" smtClean="0">
              <a:latin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0850" algn="l"/>
              </a:tabLst>
            </a:pPr>
            <a:r>
              <a:rPr lang="hr-HR" dirty="0" smtClean="0"/>
              <a:t>Rudnička radilišta (slijepe prostorije) provjetravaju se pomoću cijevnih ventilatora, koji u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hr-HR" dirty="0" smtClean="0"/>
              <a:t>   slijepu prostoriju dopremaju </a:t>
            </a:r>
            <a:r>
              <a:rPr lang="hr-HR" dirty="0" err="1" smtClean="0"/>
              <a:t>svješi</a:t>
            </a:r>
            <a:r>
              <a:rPr lang="hr-HR" dirty="0" smtClean="0"/>
              <a:t> </a:t>
            </a:r>
            <a:r>
              <a:rPr lang="hr-HR" dirty="0" err="1" smtClean="0"/>
              <a:t>vazduh</a:t>
            </a:r>
            <a:r>
              <a:rPr lang="hr-HR" dirty="0" smtClean="0"/>
              <a:t>, neophodan za boravak i rad ljudi u tim prostorijama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hr-HR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0850" algn="l"/>
              </a:tabLst>
            </a:pPr>
            <a:r>
              <a:rPr lang="hr-HR" dirty="0" smtClean="0"/>
              <a:t>Za </a:t>
            </a:r>
            <a:r>
              <a:rPr lang="hr-HR" dirty="0" err="1" smtClean="0"/>
              <a:t>kompresionu</a:t>
            </a:r>
            <a:r>
              <a:rPr lang="hr-HR" dirty="0" smtClean="0"/>
              <a:t> ventilaciju rudničkih radilišta koriste se cijevi proizvedene od tehničkog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hr-HR" dirty="0" smtClean="0"/>
              <a:t>   tekstila sa obostranom PVC presvlakom koja nije zapaljiva (indeks kisika iznad 27%),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hr-HR" dirty="0" smtClean="0"/>
              <a:t>   površinskog otpora ispod 10</a:t>
            </a:r>
            <a:r>
              <a:rPr lang="hr-HR" baseline="30000" dirty="0" smtClean="0"/>
              <a:t>8</a:t>
            </a:r>
            <a:r>
              <a:rPr lang="hr-HR" dirty="0" smtClean="0"/>
              <a:t> Ω, sa neupaljivom tehničkom tkaninom, otporna na ulja i pare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hr-HR" dirty="0" smtClean="0"/>
              <a:t>   topila.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ravna1-300x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00373"/>
            <a:ext cx="3840505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500062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072066" y="3429000"/>
            <a:ext cx="3929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Slika 2.  Ventilacione cijevi za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kompresionu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ventilaciju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286380" y="5072074"/>
            <a:ext cx="3714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Slika 3. 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Ventilisanje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slijepih rudničkih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prostorija pomoću cijevnih ventilatora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0" y="21429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Odvođenje nagomilanom statičkog elektriciteta, koji se javlja na unutrašnjoj i vanjskoj površini </a:t>
            </a:r>
          </a:p>
          <a:p>
            <a:r>
              <a:rPr lang="hr-HR" dirty="0" smtClean="0"/>
              <a:t>    ventilacionih cijevi, vrši se preko metalne mase ventilatora, ali pod uslovom da je ostvaren </a:t>
            </a:r>
          </a:p>
          <a:p>
            <a:r>
              <a:rPr lang="hr-HR" dirty="0" smtClean="0"/>
              <a:t>    kvalitetan spoj, kako između prve ventilacione cijevi i ventilatora, tako i između ventilacionih </a:t>
            </a:r>
          </a:p>
          <a:p>
            <a:r>
              <a:rPr lang="hr-HR" dirty="0" smtClean="0"/>
              <a:t>    cijevi međusobno. </a:t>
            </a:r>
            <a:endParaRPr lang="bs-Latn-BA" dirty="0" smtClean="0"/>
          </a:p>
          <a:p>
            <a:endParaRPr lang="bs-Latn-BA" dirty="0"/>
          </a:p>
        </p:txBody>
      </p:sp>
      <p:pic>
        <p:nvPicPr>
          <p:cNvPr id="24580" name="Picture 4" descr="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512416" cy="180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35756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Slika 4.  Raspodjela nagomilanog statičkog elektriciteta na ventilacionim cijevima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786190"/>
            <a:ext cx="911807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 li je u određenim postrojenjima, dijelovima postrojenja ili instalacijama prisutan statički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elektricitet, možemo provjeriti mjerenjima pomoću instrumenata za ispitivanje statičkog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dirty="0" smtClean="0"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elektriciteta.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Instrumenti za ispitivanje statičkog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elekticiteta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dijele se u tri grupe, i 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indikatori i detektori statičkog elektriciteta;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elektrometri - kojima se mjeri statički elektricitet;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registrujući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instrumenti - koji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registruju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količinu statičkog elektriciteta.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316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Za ispitivanje statičkog elektriciteta u eksplozivnim zonama potrebno je upotrijebiti  instrument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dirty="0" smtClean="0"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 protueksplozijskoj izvedbi. Jedan takav instrument prikazan je na slijedećoj slici.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4" name="Picture 2" descr="img_5940-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2743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1968" y="1214422"/>
            <a:ext cx="4572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Slika 5.  Uređaj za kontrolu statičkog elektriciteta u eksplozivnim zonama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5072066" y="2714620"/>
          <a:ext cx="3373755" cy="3810000"/>
        </p:xfrm>
        <a:graphic>
          <a:graphicData uri="http://schemas.openxmlformats.org/drawingml/2006/table">
            <a:tbl>
              <a:tblPr/>
              <a:tblGrid>
                <a:gridCol w="1124585"/>
                <a:gridCol w="1124585"/>
                <a:gridCol w="11245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Redni broj ventilacione cijevi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Jedinica mjere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Izmjerena vrijednost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0,03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4178" y="4643446"/>
            <a:ext cx="4368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Tabela II.  Prikaz rezultata mjerenja statičkog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elekticiteta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na ventilacionim cijevima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000100" y="714356"/>
          <a:ext cx="3373755" cy="1676400"/>
        </p:xfrm>
        <a:graphic>
          <a:graphicData uri="http://schemas.openxmlformats.org/drawingml/2006/table">
            <a:tbl>
              <a:tblPr/>
              <a:tblGrid>
                <a:gridCol w="1124585"/>
                <a:gridCol w="1124585"/>
                <a:gridCol w="11245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Redni broj trakastog transportera</a:t>
                      </a:r>
                      <a:endParaRPr lang="bs-Latn-B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Jedinica mjere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Izmjerena vrijednost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0,3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bs-Latn-B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/>
                          <a:ea typeface="Times New Roman"/>
                          <a:cs typeface="Times New Roman"/>
                        </a:rPr>
                        <a:t>kV</a:t>
                      </a:r>
                      <a:endParaRPr lang="bs-Latn-B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0,03</a:t>
                      </a:r>
                      <a:endParaRPr lang="bs-Latn-B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86314" y="1357298"/>
            <a:ext cx="4076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Tabela II.  Prikaz rezultata mjerenja statičkog </a:t>
            </a:r>
            <a:r>
              <a:rPr kumimoji="0" lang="hr-H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elekticiteta</a:t>
            </a: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 trakama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stacionarnih transportera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0" y="28572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ISPITIVANJE VODLJIVOSTI NOSIOCA STATIČKOG ELEKTRICITETA</a:t>
            </a:r>
            <a:endParaRPr lang="bs-Latn-BA" dirty="0" smtClean="0"/>
          </a:p>
          <a:p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Prema standardu IEC 1241-2-</a:t>
            </a:r>
            <a:r>
              <a:rPr lang="hr-HR" dirty="0" err="1" smtClean="0"/>
              <a:t>2</a:t>
            </a:r>
            <a:r>
              <a:rPr lang="hr-HR" dirty="0" smtClean="0"/>
              <a:t> </a:t>
            </a:r>
            <a:r>
              <a:rPr lang="hr-HR" dirty="0" err="1" smtClean="0"/>
              <a:t>definisana</a:t>
            </a:r>
            <a:r>
              <a:rPr lang="hr-HR" dirty="0" smtClean="0"/>
              <a:t> je shema uređaja za ispitivanje vodljivosti </a:t>
            </a:r>
          </a:p>
          <a:p>
            <a:r>
              <a:rPr lang="hr-HR" dirty="0" smtClean="0"/>
              <a:t>    ventilacionih cijevi i traka za trakaste transportere. Na slijedećim slikama prikazane su shema </a:t>
            </a:r>
          </a:p>
          <a:p>
            <a:r>
              <a:rPr lang="hr-HR" dirty="0" smtClean="0"/>
              <a:t>    </a:t>
            </a:r>
            <a:r>
              <a:rPr lang="hr-HR" dirty="0" err="1" smtClean="0"/>
              <a:t>definisana</a:t>
            </a:r>
            <a:r>
              <a:rPr lang="hr-HR" dirty="0" smtClean="0"/>
              <a:t> </a:t>
            </a:r>
            <a:r>
              <a:rPr lang="hr-HR" dirty="0" err="1" smtClean="0"/>
              <a:t>pomenutim</a:t>
            </a:r>
            <a:r>
              <a:rPr lang="hr-HR" dirty="0" smtClean="0"/>
              <a:t> standardom i fotografija uređaja napravljenog prema shemi </a:t>
            </a:r>
            <a:r>
              <a:rPr lang="hr-HR" dirty="0" err="1" smtClean="0"/>
              <a:t>definisanoj</a:t>
            </a:r>
            <a:r>
              <a:rPr lang="hr-HR" dirty="0" smtClean="0"/>
              <a:t>  </a:t>
            </a:r>
          </a:p>
          <a:p>
            <a:r>
              <a:rPr lang="hr-HR" dirty="0" smtClean="0"/>
              <a:t>    </a:t>
            </a:r>
            <a:r>
              <a:rPr lang="hr-HR" dirty="0" err="1" smtClean="0"/>
              <a:t>pomenutim</a:t>
            </a:r>
            <a:r>
              <a:rPr lang="hr-HR" dirty="0" smtClean="0"/>
              <a:t> standardom.</a:t>
            </a:r>
            <a:endParaRPr lang="bs-Latn-BA" dirty="0" smtClean="0"/>
          </a:p>
          <a:p>
            <a:endParaRPr lang="bs-Latn-B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8853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976" y="2143116"/>
            <a:ext cx="38306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-428660" y="5715016"/>
            <a:ext cx="528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Slika 6.  Shema uređaja za ispitivanje vodljivosti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57620" y="5286388"/>
            <a:ext cx="60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Slika 7.  Uređaj za ispitivanje površinske vodljivosti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714776" cy="26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Slika 1" descr="sond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000396" cy="268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7158" y="3071810"/>
            <a:ext cx="4000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Slika 8.  Set elektroda za ispitivanje vodljivosti ventilacionih cijevi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43406" y="3143248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Slika 9.  Set elektroda za ispitivanje vodljivosti transportnih traka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1378</Words>
  <Application>Microsoft Office PowerPoint</Application>
  <PresentationFormat>Prikaz na zaslonu (4:3)</PresentationFormat>
  <Paragraphs>300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7" baseType="lpstr">
      <vt:lpstr>Office tema</vt:lpstr>
      <vt:lpstr>Jednadžba</vt:lpstr>
      <vt:lpstr>OPASNOSTI OD STATIČKOG ELEKTRICITETA U PODZEMNIM METANSKIM RUDNICIMA UGLJA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Hvala na pažnji!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LENOVO</dc:creator>
  <cp:lastModifiedBy>LENOVO</cp:lastModifiedBy>
  <cp:revision>28</cp:revision>
  <dcterms:created xsi:type="dcterms:W3CDTF">2015-04-29T20:30:23Z</dcterms:created>
  <dcterms:modified xsi:type="dcterms:W3CDTF">2015-05-12T06:43:41Z</dcterms:modified>
</cp:coreProperties>
</file>